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68"/>
  </p:notesMasterIdLst>
  <p:sldIdLst>
    <p:sldId id="256" r:id="rId3"/>
    <p:sldId id="337" r:id="rId4"/>
    <p:sldId id="338" r:id="rId5"/>
    <p:sldId id="259" r:id="rId6"/>
    <p:sldId id="261" r:id="rId7"/>
    <p:sldId id="339" r:id="rId8"/>
    <p:sldId id="414" r:id="rId9"/>
    <p:sldId id="415" r:id="rId10"/>
    <p:sldId id="416" r:id="rId11"/>
    <p:sldId id="417" r:id="rId12"/>
    <p:sldId id="428" r:id="rId13"/>
    <p:sldId id="429" r:id="rId14"/>
    <p:sldId id="430" r:id="rId15"/>
    <p:sldId id="431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290" r:id="rId27"/>
    <p:sldId id="340" r:id="rId28"/>
    <p:sldId id="367" r:id="rId29"/>
    <p:sldId id="368" r:id="rId30"/>
    <p:sldId id="369" r:id="rId31"/>
    <p:sldId id="370" r:id="rId32"/>
    <p:sldId id="372" r:id="rId33"/>
    <p:sldId id="373" r:id="rId34"/>
    <p:sldId id="375" r:id="rId35"/>
    <p:sldId id="374" r:id="rId36"/>
    <p:sldId id="376" r:id="rId37"/>
    <p:sldId id="377" r:id="rId38"/>
    <p:sldId id="378" r:id="rId39"/>
    <p:sldId id="379" r:id="rId40"/>
    <p:sldId id="381" r:id="rId41"/>
    <p:sldId id="380" r:id="rId42"/>
    <p:sldId id="382" r:id="rId43"/>
    <p:sldId id="384" r:id="rId44"/>
    <p:sldId id="386" r:id="rId45"/>
    <p:sldId id="388" r:id="rId46"/>
    <p:sldId id="389" r:id="rId47"/>
    <p:sldId id="390" r:id="rId48"/>
    <p:sldId id="432" r:id="rId49"/>
    <p:sldId id="392" r:id="rId50"/>
    <p:sldId id="394" r:id="rId51"/>
    <p:sldId id="396" r:id="rId52"/>
    <p:sldId id="397" r:id="rId53"/>
    <p:sldId id="398" r:id="rId54"/>
    <p:sldId id="399" r:id="rId55"/>
    <p:sldId id="401" r:id="rId56"/>
    <p:sldId id="413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10" r:id="rId65"/>
    <p:sldId id="411" r:id="rId66"/>
    <p:sldId id="412" r:id="rId67"/>
  </p:sldIdLst>
  <p:sldSz cx="9144000" cy="5143500" type="screen16x9"/>
  <p:notesSz cx="6858000" cy="9144000"/>
  <p:embeddedFontLst>
    <p:embeddedFont>
      <p:font typeface="Roboto Condensed" panose="020B0604020202020204" charset="0"/>
      <p:regular r:id="rId69"/>
      <p:bold r:id="rId70"/>
      <p:italic r:id="rId71"/>
      <p:boldItalic r:id="rId72"/>
    </p:embeddedFont>
    <p:embeddedFont>
      <p:font typeface="Roboto Condensed Light" panose="020B0604020202020204" charset="0"/>
      <p:regular r:id="rId73"/>
      <p:bold r:id="rId74"/>
      <p:italic r:id="rId75"/>
      <p:boldItalic r:id="rId76"/>
    </p:embeddedFont>
    <p:embeddedFont>
      <p:font typeface="Calibri" panose="020F0502020204030204" pitchFamily="34" charset="0"/>
      <p:regular r:id="rId77"/>
      <p:bold r:id="rId78"/>
      <p:italic r:id="rId79"/>
      <p:boldItalic r:id="rId80"/>
    </p:embeddedFont>
    <p:embeddedFont>
      <p:font typeface="Calibri Light" panose="020F0302020204030204" pitchFamily="34" charset="0"/>
      <p:regular r:id="rId81"/>
      <p:italic r:id="rId82"/>
    </p:embeddedFont>
    <p:embeddedFont>
      <p:font typeface="Arvo" panose="020B0604020202020204" charset="0"/>
      <p:regular r:id="rId83"/>
      <p:bold r:id="rId84"/>
      <p:italic r:id="rId85"/>
      <p:bold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14.fntdata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 smtClean="0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tres</a:t>
          </a:r>
          <a:r>
            <a:rPr lang="en-US" dirty="0" smtClean="0"/>
            <a:t> </a:t>
          </a:r>
          <a:r>
            <a:rPr lang="es-MX" dirty="0" smtClean="0"/>
            <a:t>años del proyecto, no hay resultados claros.</a:t>
          </a:r>
          <a:endParaRPr lang="es-MX" dirty="0"/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 smtClean="0"/>
            <a:t>Los costos ascienden a más de 60 </a:t>
          </a:r>
          <a:r>
            <a:rPr lang="es-MX" dirty="0" err="1" smtClean="0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 smtClean="0"/>
            <a:t>Se esta perdiendo fe en </a:t>
          </a:r>
          <a:r>
            <a:rPr lang="es-MX" dirty="0" err="1" smtClean="0"/>
            <a:t>big</a:t>
          </a:r>
          <a:r>
            <a:rPr lang="es-MX" dirty="0" smtClean="0"/>
            <a:t> data.</a:t>
          </a:r>
          <a:endParaRPr lang="es-MX" dirty="0"/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  <dgm:t>
        <a:bodyPr/>
        <a:lstStyle/>
        <a:p>
          <a:endParaRPr lang="es-ES"/>
        </a:p>
      </dgm:t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  <dgm:t>
        <a:bodyPr/>
        <a:lstStyle/>
        <a:p>
          <a:endParaRPr lang="es-ES"/>
        </a:p>
      </dgm:t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  <dgm:t>
        <a:bodyPr/>
        <a:lstStyle/>
        <a:p>
          <a:endParaRPr lang="es-MX"/>
        </a:p>
      </dgm:t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  <dgm:t>
        <a:bodyPr/>
        <a:lstStyle/>
        <a:p>
          <a:endParaRPr lang="es-ES"/>
        </a:p>
      </dgm:t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 </a:t>
          </a:r>
          <a:r>
            <a:rPr lang="en-US" sz="3200" kern="1200" dirty="0" err="1" smtClean="0"/>
            <a:t>tres</a:t>
          </a:r>
          <a:r>
            <a:rPr lang="en-US" sz="3200" kern="1200" dirty="0" smtClean="0"/>
            <a:t> </a:t>
          </a:r>
          <a:r>
            <a:rPr lang="es-MX" sz="3200" kern="1200" dirty="0" smtClean="0"/>
            <a:t>años del proyecto, no hay resultados claros.</a:t>
          </a:r>
          <a:endParaRPr lang="es-MX" sz="3200" kern="1200" dirty="0"/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Los costos ascienden a más de 60 </a:t>
          </a:r>
          <a:r>
            <a:rPr lang="es-MX" sz="3200" kern="1200" dirty="0" err="1" smtClean="0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Se esta perdiendo fe en </a:t>
          </a:r>
          <a:r>
            <a:rPr lang="es-MX" sz="3200" kern="1200" dirty="0" err="1" smtClean="0"/>
            <a:t>big</a:t>
          </a:r>
          <a:r>
            <a:rPr lang="es-MX" sz="3200" kern="1200" dirty="0" smtClean="0"/>
            <a:t> data.</a:t>
          </a:r>
          <a:endParaRPr lang="es-MX" sz="3200" kern="1200" dirty="0"/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13344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2/10/2020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nualreports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/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936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1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491000"/>
            <a:ext cx="6132600" cy="3145500"/>
          </a:xfrm>
        </p:spPr>
        <p:txBody>
          <a:bodyPr/>
          <a:lstStyle/>
          <a:p>
            <a:r>
              <a:rPr lang="en-US" dirty="0" err="1" smtClean="0"/>
              <a:t>Apoyo</a:t>
            </a:r>
            <a:r>
              <a:rPr lang="en-US" dirty="0" smtClean="0"/>
              <a:t> de </a:t>
            </a:r>
            <a:r>
              <a:rPr lang="en-US" dirty="0" err="1" smtClean="0"/>
              <a:t>mandos</a:t>
            </a:r>
            <a:r>
              <a:rPr lang="en-US" dirty="0" smtClean="0"/>
              <a:t> </a:t>
            </a:r>
            <a:r>
              <a:rPr lang="en-US" dirty="0" err="1" smtClean="0"/>
              <a:t>superiores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Una </a:t>
            </a:r>
            <a:r>
              <a:rPr lang="en-US" u="sng" dirty="0" err="1" smtClean="0"/>
              <a:t>buena</a:t>
            </a:r>
            <a:r>
              <a:rPr lang="en-US" dirty="0" smtClean="0"/>
              <a:t> </a:t>
            </a:r>
            <a:r>
              <a:rPr lang="es-ES" dirty="0" smtClean="0"/>
              <a:t>área de Ciencia de Datos debe tener apoyo constante de los mandos altos.</a:t>
            </a:r>
          </a:p>
          <a:p>
            <a:pPr lvl="1"/>
            <a:r>
              <a:rPr lang="es-ES" dirty="0" smtClean="0"/>
              <a:t>Debe ser considerada un centro de ganancia, no un centro de costos.</a:t>
            </a:r>
          </a:p>
          <a:p>
            <a:pPr lvl="1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Alineamiento</a:t>
            </a:r>
            <a:r>
              <a:rPr lang="en-US" dirty="0" smtClean="0"/>
              <a:t> con las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s-ES" dirty="0" smtClean="0"/>
              <a:t>áreas.</a:t>
            </a:r>
          </a:p>
          <a:p>
            <a:pPr lvl="1"/>
            <a:r>
              <a:rPr lang="es-ES" dirty="0" smtClean="0"/>
              <a:t>Traspasar las ganancias logradas en el área de Ciencia de Datos a las otras.</a:t>
            </a:r>
          </a:p>
          <a:p>
            <a:pPr lvl="1"/>
            <a:r>
              <a:rPr lang="es-ES" dirty="0" smtClean="0"/>
              <a:t>El área de ciencia de datos trabaja con incentivos para ayudar a las otras áreas.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Partes esenciales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Datos</a:t>
            </a:r>
          </a:p>
          <a:p>
            <a:r>
              <a:rPr lang="es-MX" dirty="0" smtClean="0"/>
              <a:t>Problema bien definido</a:t>
            </a:r>
          </a:p>
          <a:p>
            <a:r>
              <a:rPr lang="es-MX" dirty="0" smtClean="0"/>
              <a:t>Participación de las áreas involucradas.</a:t>
            </a:r>
          </a:p>
          <a:p>
            <a:r>
              <a:rPr lang="es-MX" dirty="0" smtClean="0"/>
              <a:t>Metas claras y medibles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9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2" name="Picture 2" descr="Crisp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3" y="1219200"/>
            <a:ext cx="33272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05400" y="45529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 smtClean="0"/>
              <a:t>Wikicommons</a:t>
            </a:r>
            <a:endParaRPr lang="es-MX" sz="1100" dirty="0"/>
          </a:p>
        </p:txBody>
      </p:sp>
      <p:sp>
        <p:nvSpPr>
          <p:cNvPr id="5" name="Rectángulo 4"/>
          <p:cNvSpPr/>
          <p:nvPr/>
        </p:nvSpPr>
        <p:spPr>
          <a:xfrm>
            <a:off x="3171825" y="523875"/>
            <a:ext cx="2339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CRISP-DM</a:t>
            </a:r>
            <a:endParaRPr lang="es-ES" sz="3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41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CRISP-DM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En Data </a:t>
            </a:r>
            <a:r>
              <a:rPr lang="es-ES" sz="1800" dirty="0" err="1"/>
              <a:t>Science</a:t>
            </a:r>
            <a:r>
              <a:rPr lang="es-ES" sz="1800" dirty="0"/>
              <a:t> usamos un esquema denominado </a:t>
            </a:r>
            <a:r>
              <a:rPr lang="es-ES" sz="1800" b="1" dirty="0"/>
              <a:t>CRISPDM</a:t>
            </a:r>
            <a:endParaRPr lang="es-ES" sz="1800" dirty="0"/>
          </a:p>
          <a:p>
            <a:pPr lvl="1"/>
            <a:r>
              <a:rPr lang="es-ES" sz="1800" dirty="0"/>
              <a:t>Entendimiento del Negocio</a:t>
            </a:r>
          </a:p>
          <a:p>
            <a:pPr lvl="1"/>
            <a:r>
              <a:rPr lang="es-ES" sz="1800" dirty="0"/>
              <a:t>Entendimiento de los Datos</a:t>
            </a:r>
          </a:p>
          <a:p>
            <a:pPr lvl="1"/>
            <a:r>
              <a:rPr lang="es-ES" sz="1800" dirty="0"/>
              <a:t>Preparación de los Datos</a:t>
            </a:r>
          </a:p>
          <a:p>
            <a:pPr lvl="1"/>
            <a:r>
              <a:rPr lang="es-ES" sz="1800" dirty="0"/>
              <a:t>Modelado</a:t>
            </a:r>
          </a:p>
          <a:p>
            <a:pPr lvl="1"/>
            <a:r>
              <a:rPr lang="es-ES" sz="1800" dirty="0"/>
              <a:t>Evaluación</a:t>
            </a:r>
          </a:p>
          <a:p>
            <a:pPr lvl="1"/>
            <a:r>
              <a:rPr lang="es-ES" sz="1800" dirty="0"/>
              <a:t>Despliegue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80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 smtClean="0"/>
              <a:t>Por </a:t>
            </a:r>
            <a:r>
              <a:rPr lang="es-ES" sz="2000" dirty="0"/>
              <a:t>lo general se utiliza un cuestionario, donde se preguntan cosas como:</a:t>
            </a:r>
          </a:p>
          <a:p>
            <a:pPr lvl="1"/>
            <a:r>
              <a:rPr lang="es-ES" sz="2000" dirty="0"/>
              <a:t>¿Cómo se genera valor en el negocio?</a:t>
            </a:r>
          </a:p>
          <a:p>
            <a:pPr lvl="1"/>
            <a:r>
              <a:rPr lang="es-ES" sz="2000" dirty="0"/>
              <a:t>¿Cuál es la cadena de valor del negocio?</a:t>
            </a:r>
          </a:p>
          <a:p>
            <a:pPr lvl="1"/>
            <a:r>
              <a:rPr lang="es-ES" sz="2000" dirty="0"/>
              <a:t>¿Qué datos se recaban en el negocio?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158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inepoli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0"/>
            <a:ext cx="691515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coca cola compa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378012"/>
            <a:ext cx="4629150" cy="869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69413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Esto se puede focalizar a las </a:t>
            </a:r>
            <a:r>
              <a:rPr lang="es-ES" sz="2000" dirty="0" smtClean="0"/>
              <a:t>diferentes </a:t>
            </a:r>
            <a:r>
              <a:rPr lang="es-ES" sz="2000" dirty="0"/>
              <a:t>unidades de negocio:</a:t>
            </a:r>
          </a:p>
          <a:p>
            <a:pPr lvl="1"/>
            <a:r>
              <a:rPr lang="es-ES" sz="2000" dirty="0"/>
              <a:t>Recursos Humanos</a:t>
            </a:r>
          </a:p>
          <a:p>
            <a:pPr lvl="1"/>
            <a:r>
              <a:rPr lang="es-ES" sz="2000" dirty="0"/>
              <a:t>Operaciones</a:t>
            </a:r>
          </a:p>
          <a:p>
            <a:pPr lvl="1"/>
            <a:r>
              <a:rPr lang="es-ES" sz="2000" dirty="0"/>
              <a:t>Ventas</a:t>
            </a:r>
          </a:p>
          <a:p>
            <a:pPr lvl="1"/>
            <a:r>
              <a:rPr lang="es-ES" sz="2000" dirty="0"/>
              <a:t>Legal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208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http://www.annualreports.com</a:t>
            </a:r>
            <a:r>
              <a:rPr lang="es-MX" dirty="0" smtClean="0">
                <a:hlinkClick r:id="rId2"/>
              </a:rPr>
              <a:t>/</a:t>
            </a:r>
            <a:endParaRPr lang="es-MX" dirty="0" smtClean="0"/>
          </a:p>
          <a:p>
            <a:endParaRPr lang="es-MX" dirty="0"/>
          </a:p>
          <a:p>
            <a:r>
              <a:rPr lang="es-MX" dirty="0" smtClean="0"/>
              <a:t>Reportes a inversionistas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490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oil refin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743464" cy="51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3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 los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Esto se atiende con otro cuestionario:</a:t>
            </a:r>
          </a:p>
          <a:p>
            <a:pPr lvl="1"/>
            <a:r>
              <a:rPr lang="es-MX" dirty="0" smtClean="0"/>
              <a:t>¿Cómo se capturan los datos?</a:t>
            </a:r>
          </a:p>
          <a:p>
            <a:pPr lvl="1"/>
            <a:r>
              <a:rPr lang="es-MX" dirty="0" smtClean="0"/>
              <a:t>¿Dónde se almacenan los datos?</a:t>
            </a:r>
          </a:p>
          <a:p>
            <a:pPr lvl="1"/>
            <a:r>
              <a:rPr lang="es-MX" dirty="0" smtClean="0"/>
              <a:t>¿Cómo se almacenan los datos?</a:t>
            </a:r>
          </a:p>
          <a:p>
            <a:pPr lvl="1"/>
            <a:r>
              <a:rPr lang="es-MX" dirty="0" smtClean="0"/>
              <a:t>¿Cómo se actualizan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21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47589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  <p:pic>
        <p:nvPicPr>
          <p:cNvPr id="2050" name="Picture 2" descr="Image result for drew brees throwing 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42" y="1790700"/>
            <a:ext cx="4106157" cy="27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zard shoo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785891"/>
            <a:ext cx="4570411" cy="274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0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Gobierno y Administración del Dato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Como administramos el dato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del </a:t>
            </a:r>
            <a:r>
              <a:rPr lang="en-US" dirty="0" err="1" smtClean="0"/>
              <a:t>Dato</a:t>
            </a:r>
            <a:endParaRPr lang="en-US" dirty="0" smtClean="0"/>
          </a:p>
          <a:p>
            <a:endParaRPr lang="en-US" sz="2100" dirty="0"/>
          </a:p>
          <a:p>
            <a:r>
              <a:rPr lang="en-US" sz="2100" dirty="0" err="1" smtClean="0"/>
              <a:t>Gobierno</a:t>
            </a:r>
            <a:r>
              <a:rPr lang="en-US" sz="2100" dirty="0" smtClean="0"/>
              <a:t> de </a:t>
            </a:r>
            <a:r>
              <a:rPr lang="en-US" sz="2100" dirty="0" err="1" smtClean="0"/>
              <a:t>Datos</a:t>
            </a: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965" y="774151"/>
            <a:ext cx="5556501" cy="3738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su ciclo de vida se ha cumplido.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 smtClean="0"/>
              <a:t>Se destruyen datos como si se saludo con un amigo.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la estadística dura hasta que no la necesitemos.</a:t>
            </a:r>
          </a:p>
          <a:p>
            <a:pPr lvl="1"/>
            <a:r>
              <a:rPr lang="es-MX" dirty="0" smtClean="0"/>
              <a:t>Jugador retirado?</a:t>
            </a:r>
          </a:p>
          <a:p>
            <a:pPr lvl="1"/>
            <a:r>
              <a:rPr lang="es-MX" dirty="0" smtClean="0"/>
              <a:t>Estadio destruido?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se va a modificar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tener total control de como se </a:t>
            </a:r>
            <a:r>
              <a:rPr lang="es-MX" dirty="0" err="1" smtClean="0"/>
              <a:t>módifica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 smtClean="0"/>
              <a:t>En que base de datos se  almacena</a:t>
            </a:r>
          </a:p>
          <a:p>
            <a:endParaRPr lang="es-MX" dirty="0"/>
          </a:p>
          <a:p>
            <a:r>
              <a:rPr lang="es-MX" dirty="0" smtClean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  <p:pic>
        <p:nvPicPr>
          <p:cNvPr id="3074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3" y="265800"/>
            <a:ext cx="82581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esl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856494"/>
            <a:ext cx="1140824" cy="14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pic>
        <p:nvPicPr>
          <p:cNvPr id="3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4834052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862286" y="1930400"/>
            <a:ext cx="2755714" cy="1439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 smtClean="0"/>
              <a:t>Cuantos datos se generan?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960748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28626"/>
            <a:ext cx="5163457" cy="34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FB8FB89C-D319-4053-9C42-2E6705A205EE}"/>
              </a:ext>
            </a:extLst>
          </p:cNvPr>
          <p:cNvSpPr/>
          <p:nvPr/>
        </p:nvSpPr>
        <p:spPr>
          <a:xfrm>
            <a:off x="6521702" y="1362847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4" name="Arrow: Right 5">
            <a:extLst>
              <a:ext uri="{FF2B5EF4-FFF2-40B4-BE49-F238E27FC236}">
                <a16:creationId xmlns:a16="http://schemas.microsoft.com/office/drawing/2014/main" id="{FBE69F69-46CA-4859-BB78-F68CD4E54F39}"/>
              </a:ext>
            </a:extLst>
          </p:cNvPr>
          <p:cNvSpPr/>
          <p:nvPr/>
        </p:nvSpPr>
        <p:spPr>
          <a:xfrm>
            <a:off x="3382577" y="2173552"/>
            <a:ext cx="2894028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AC429E-DB20-4FA5-9680-3DD5A128B26A}"/>
              </a:ext>
            </a:extLst>
          </p:cNvPr>
          <p:cNvSpPr txBox="1"/>
          <p:nvPr/>
        </p:nvSpPr>
        <p:spPr>
          <a:xfrm>
            <a:off x="4724440" y="3662987"/>
            <a:ext cx="527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se almacena en la base de datos</a:t>
            </a:r>
            <a:endParaRPr lang="en-US" dirty="0"/>
          </a:p>
        </p:txBody>
      </p:sp>
      <p:pic>
        <p:nvPicPr>
          <p:cNvPr id="6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" y="1437513"/>
            <a:ext cx="3325009" cy="188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9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  <p:pic>
        <p:nvPicPr>
          <p:cNvPr id="3" name="Picture 2" descr="https://image.slidesharecdn.com/anprreport-121004145029-phpapp01/95/anpr-based-licence-plate-detection-report-48-728.jpg?cb=1349362822">
            <a:extLst>
              <a:ext uri="{FF2B5EF4-FFF2-40B4-BE49-F238E27FC236}">
                <a16:creationId xmlns:a16="http://schemas.microsoft.com/office/drawing/2014/main" id="{F71C824F-EDBB-4702-BEE6-5506C56EB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1030" r="7131" b="6329"/>
          <a:stretch/>
        </p:blipFill>
        <p:spPr bwMode="auto">
          <a:xfrm>
            <a:off x="3906191" y="1248229"/>
            <a:ext cx="3884540" cy="2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ylinder 4">
            <a:extLst>
              <a:ext uri="{FF2B5EF4-FFF2-40B4-BE49-F238E27FC236}">
                <a16:creationId xmlns:a16="http://schemas.microsoft.com/office/drawing/2014/main" id="{D86EE22E-CDA5-4DB9-B2DD-1390B4B7532C}"/>
              </a:ext>
            </a:extLst>
          </p:cNvPr>
          <p:cNvSpPr/>
          <p:nvPr/>
        </p:nvSpPr>
        <p:spPr>
          <a:xfrm>
            <a:off x="257366" y="1417164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4CB8889E-3B57-4694-B171-0DF13B4A593B}"/>
              </a:ext>
            </a:extLst>
          </p:cNvPr>
          <p:cNvSpPr/>
          <p:nvPr/>
        </p:nvSpPr>
        <p:spPr>
          <a:xfrm>
            <a:off x="2161581" y="2105319"/>
            <a:ext cx="1470581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9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15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4BFE-5512-400A-9E94-8C4DD83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 (Data </a:t>
            </a:r>
            <a:r>
              <a:rPr lang="es-MX" dirty="0" err="1"/>
              <a:t>Governance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4098" name="Picture 2" descr="Image result for burocr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4" y="1483477"/>
            <a:ext cx="4588782" cy="29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E320-C844-4B93-9487-BD30FDD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5CF3-198A-4EEF-AAC2-F4BBE661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Es una serie de principios para asegurar que:</a:t>
            </a:r>
          </a:p>
          <a:p>
            <a:endParaRPr lang="es-MX" dirty="0"/>
          </a:p>
          <a:p>
            <a:pPr lvl="1"/>
            <a:r>
              <a:rPr lang="es-MX" dirty="0"/>
              <a:t>Los datos son de alta calidad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Los datos están seguros</a:t>
            </a:r>
          </a:p>
          <a:p>
            <a:pPr lvl="2"/>
            <a:r>
              <a:rPr lang="es-MX" dirty="0"/>
              <a:t>Acceso</a:t>
            </a:r>
          </a:p>
          <a:p>
            <a:pPr lvl="2"/>
            <a:r>
              <a:rPr lang="es-MX" dirty="0"/>
              <a:t>Escritura</a:t>
            </a:r>
          </a:p>
          <a:p>
            <a:pPr lvl="2"/>
            <a:r>
              <a:rPr lang="es-MX" dirty="0" smtClean="0"/>
              <a:t>Borrado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8857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Gobierno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Los datos están correctamente administrados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Los datos están correctamente catalogados</a:t>
            </a:r>
          </a:p>
          <a:p>
            <a:pPr lvl="2"/>
            <a:r>
              <a:rPr lang="es-MX" sz="1800" dirty="0"/>
              <a:t>Bases de datos</a:t>
            </a:r>
          </a:p>
          <a:p>
            <a:pPr lvl="2"/>
            <a:r>
              <a:rPr lang="es-MX" sz="1800" dirty="0"/>
              <a:t>Respaldos</a:t>
            </a:r>
          </a:p>
          <a:p>
            <a:pPr lvl="2"/>
            <a:r>
              <a:rPr lang="es-MX" sz="1800" dirty="0" err="1"/>
              <a:t>Catalogos</a:t>
            </a:r>
            <a:endParaRPr lang="es-MX" sz="1800" dirty="0"/>
          </a:p>
          <a:p>
            <a:pPr lvl="2"/>
            <a:r>
              <a:rPr lang="es-MX" sz="1800" dirty="0" err="1"/>
              <a:t>Etc</a:t>
            </a:r>
            <a:endParaRPr lang="es-MX" sz="1800" dirty="0"/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036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46</a:t>
            </a:fld>
            <a:endParaRPr lang="es-MX"/>
          </a:p>
        </p:txBody>
      </p:sp>
      <p:pic>
        <p:nvPicPr>
          <p:cNvPr id="7172" name="Picture 4" descr="Image result for SAT Mex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72119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05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8" y="357513"/>
            <a:ext cx="6095301" cy="42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819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es Big Data y como se relaciona con la Nube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Con que se come?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 smtClean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 smtClean="0"/>
              <a:t>Barksdale</a:t>
            </a:r>
            <a:endParaRPr lang="es-MX" i="0" dirty="0" smtClean="0"/>
          </a:p>
          <a:p>
            <a:pPr marL="0" lvl="0" indent="0" algn="r">
              <a:buNone/>
            </a:pPr>
            <a:r>
              <a:rPr lang="es-MX" i="0" dirty="0" err="1" smtClean="0"/>
              <a:t>Former</a:t>
            </a:r>
            <a:r>
              <a:rPr lang="es-MX" i="0" dirty="0" smtClean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refiere al tratamiento de datos masivos:</a:t>
            </a:r>
          </a:p>
          <a:p>
            <a:pPr lvl="1"/>
            <a:r>
              <a:rPr lang="es-MX" dirty="0" smtClean="0"/>
              <a:t>Almacenamiento</a:t>
            </a:r>
          </a:p>
          <a:p>
            <a:pPr lvl="1"/>
            <a:r>
              <a:rPr lang="es-MX" dirty="0" smtClean="0"/>
              <a:t>Procesamiento</a:t>
            </a:r>
          </a:p>
          <a:p>
            <a:pPr lvl="1"/>
            <a:r>
              <a:rPr lang="es-MX" dirty="0" smtClean="0"/>
              <a:t>Análisis</a:t>
            </a:r>
          </a:p>
          <a:p>
            <a:pPr lvl="1"/>
            <a:r>
              <a:rPr lang="es-MX" dirty="0" smtClean="0"/>
              <a:t>Visualización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Almacenamiento:</a:t>
            </a:r>
          </a:p>
          <a:p>
            <a:pPr lvl="1"/>
            <a:r>
              <a:rPr lang="es-MX" dirty="0" smtClean="0"/>
              <a:t>Data </a:t>
            </a:r>
            <a:r>
              <a:rPr lang="es-MX" dirty="0" err="1" smtClean="0"/>
              <a:t>Lakes</a:t>
            </a:r>
            <a:r>
              <a:rPr lang="es-MX" dirty="0" smtClean="0"/>
              <a:t>, Bases de Datos, Data </a:t>
            </a:r>
            <a:r>
              <a:rPr lang="es-MX" dirty="0" err="1" smtClean="0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Procesamiento:</a:t>
            </a:r>
          </a:p>
          <a:p>
            <a:pPr lvl="1"/>
            <a:r>
              <a:rPr lang="es-MX" dirty="0" smtClean="0"/>
              <a:t>Buscadores:</a:t>
            </a:r>
          </a:p>
          <a:p>
            <a:pPr lvl="2"/>
            <a:r>
              <a:rPr lang="es-MX" dirty="0" err="1" smtClean="0"/>
              <a:t>Solr</a:t>
            </a:r>
            <a:r>
              <a:rPr lang="es-MX" dirty="0" smtClean="0"/>
              <a:t> y </a:t>
            </a:r>
            <a:r>
              <a:rPr lang="es-MX" dirty="0" err="1" smtClean="0"/>
              <a:t>Elasticsearch</a:t>
            </a:r>
            <a:endParaRPr lang="es-MX" dirty="0" smtClean="0"/>
          </a:p>
          <a:p>
            <a:pPr lvl="1"/>
            <a:r>
              <a:rPr lang="es-MX" dirty="0" err="1" smtClean="0"/>
              <a:t>Hadoop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 almacenamiento/procesamiento en paralelo.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55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Análisis</a:t>
            </a:r>
          </a:p>
          <a:p>
            <a:pPr lvl="1"/>
            <a:r>
              <a:rPr lang="es-MX" dirty="0" err="1" smtClean="0"/>
              <a:t>Spark</a:t>
            </a:r>
            <a:r>
              <a:rPr lang="es-MX" dirty="0" smtClean="0"/>
              <a:t> (</a:t>
            </a:r>
            <a:r>
              <a:rPr lang="es-MX" dirty="0" err="1" smtClean="0"/>
              <a:t>Hadoop</a:t>
            </a:r>
            <a:r>
              <a:rPr lang="es-MX" dirty="0" smtClean="0"/>
              <a:t>)</a:t>
            </a:r>
          </a:p>
          <a:p>
            <a:pPr lvl="2"/>
            <a:r>
              <a:rPr lang="es-MX" dirty="0" err="1" smtClean="0"/>
              <a:t>Rspark</a:t>
            </a:r>
            <a:r>
              <a:rPr lang="es-MX" dirty="0" smtClean="0"/>
              <a:t>, </a:t>
            </a:r>
            <a:r>
              <a:rPr lang="es-MX" dirty="0" err="1" smtClean="0"/>
              <a:t>PySpark</a:t>
            </a:r>
            <a:endParaRPr lang="es-MX" dirty="0" smtClean="0"/>
          </a:p>
          <a:p>
            <a:pPr lvl="1"/>
            <a:r>
              <a:rPr lang="es-MX" dirty="0" smtClean="0"/>
              <a:t>SASS</a:t>
            </a:r>
          </a:p>
          <a:p>
            <a:pPr lvl="1"/>
            <a:r>
              <a:rPr lang="es-MX" dirty="0" smtClean="0"/>
              <a:t>SAP Hana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Visualización</a:t>
            </a:r>
          </a:p>
          <a:p>
            <a:pPr lvl="1"/>
            <a:r>
              <a:rPr lang="es-MX" dirty="0" err="1" smtClean="0"/>
              <a:t>PowerBI</a:t>
            </a:r>
            <a:r>
              <a:rPr lang="es-MX" dirty="0" smtClean="0"/>
              <a:t> (Microsoft)</a:t>
            </a:r>
          </a:p>
          <a:p>
            <a:pPr lvl="1"/>
            <a:r>
              <a:rPr lang="es-MX" dirty="0" err="1" smtClean="0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características creen que tiene Big Data?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cabe en una sola maquina</a:t>
            </a:r>
          </a:p>
          <a:p>
            <a:r>
              <a:rPr lang="es-MX" dirty="0" smtClean="0"/>
              <a:t>Se necesitan muchas maquinas en paralelo para procesar/almacenar los datos.</a:t>
            </a:r>
          </a:p>
          <a:p>
            <a:r>
              <a:rPr lang="es-MX" dirty="0" smtClean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</a:t>
            </a:r>
            <a:r>
              <a:rPr lang="es-MX" smtClean="0"/>
              <a:t>web.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60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Cloud Computing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maquinas que están en algún lugar del universo:</a:t>
            </a:r>
          </a:p>
          <a:p>
            <a:pPr lvl="1"/>
            <a:r>
              <a:rPr lang="es-MX" dirty="0" smtClean="0"/>
              <a:t>Otro estado</a:t>
            </a:r>
          </a:p>
          <a:p>
            <a:pPr lvl="1"/>
            <a:r>
              <a:rPr lang="es-MX" dirty="0" smtClean="0"/>
              <a:t>Otro país</a:t>
            </a:r>
          </a:p>
          <a:p>
            <a:pPr lvl="1"/>
            <a:r>
              <a:rPr lang="es-MX" dirty="0" smtClean="0"/>
              <a:t>Otro continente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65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Ciclo de vida de un proyecto de Ciencia de Datos</a:t>
            </a:r>
            <a:endParaRPr lang="es-MX" sz="2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¿Cómo aplicamos la ciencia de datos?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071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del ciclo de vida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¿Por qué tenemos que tener un ciclo bien definido?</a:t>
            </a:r>
          </a:p>
          <a:p>
            <a:endParaRPr lang="es-MX" dirty="0"/>
          </a:p>
          <a:p>
            <a:r>
              <a:rPr lang="es-MX" dirty="0" smtClean="0"/>
              <a:t>¿Que creen que se necesita para tener un ciclo bien definido?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43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4614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2958</TotalTime>
  <Words>1055</Words>
  <Application>Microsoft Office PowerPoint</Application>
  <PresentationFormat>Presentación en pantalla (16:9)</PresentationFormat>
  <Paragraphs>248</Paragraphs>
  <Slides>65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65</vt:i4>
      </vt:variant>
    </vt:vector>
  </HeadingPairs>
  <TitlesOfParts>
    <vt:vector size="73" baseType="lpstr">
      <vt:lpstr>Roboto Condensed</vt:lpstr>
      <vt:lpstr>Roboto Condensed Light</vt:lpstr>
      <vt:lpstr>Calibri</vt:lpstr>
      <vt:lpstr>Arial</vt:lpstr>
      <vt:lpstr>Calibri Light</vt:lpstr>
      <vt:lpstr>Arvo</vt:lpstr>
      <vt:lpstr>Salerio template</vt:lpstr>
      <vt:lpstr>Retrospect</vt:lpstr>
      <vt:lpstr>Introducción a la Ciencia de Datos</vt:lpstr>
      <vt:lpstr>Noticias del día</vt:lpstr>
      <vt:lpstr>Presentación de PowerPoint</vt:lpstr>
      <vt:lpstr>Anuncios parroquiales</vt:lpstr>
      <vt:lpstr>Proyecto Final</vt:lpstr>
      <vt:lpstr>Recursos</vt:lpstr>
      <vt:lpstr>Ciclo de vida de un proyecto de Ciencia de Datos</vt:lpstr>
      <vt:lpstr>Objetivos del ciclo de vida</vt:lpstr>
      <vt:lpstr>Presentación de PowerPoint</vt:lpstr>
      <vt:lpstr>Presentación de PowerPoint</vt:lpstr>
      <vt:lpstr>Presentación de PowerPoint</vt:lpstr>
      <vt:lpstr>Presentación de PowerPoint</vt:lpstr>
      <vt:lpstr>Creación de Valor con un modelo de ML</vt:lpstr>
      <vt:lpstr>Creación de Valor con un modelo de ML</vt:lpstr>
      <vt:lpstr>Partes esenciales</vt:lpstr>
      <vt:lpstr>Presentación de PowerPoint</vt:lpstr>
      <vt:lpstr>CRISP-DM</vt:lpstr>
      <vt:lpstr>Entendimiento del negocio</vt:lpstr>
      <vt:lpstr>Presentación de PowerPoint</vt:lpstr>
      <vt:lpstr>Entendimiento del negocio</vt:lpstr>
      <vt:lpstr>Recursos</vt:lpstr>
      <vt:lpstr>Presentación de PowerPoint</vt:lpstr>
      <vt:lpstr>Entendimiento de los Datos</vt:lpstr>
      <vt:lpstr>Ciclo de vida del dato</vt:lpstr>
      <vt:lpstr>Gobierno y Administración del Dato</vt:lpstr>
      <vt:lpstr>Temas</vt:lpstr>
      <vt:lpstr>Ciclo de vida del dato</vt:lpstr>
      <vt:lpstr>Presentación de PowerPoint</vt:lpstr>
      <vt:lpstr>Presentación de PowerPoint</vt:lpstr>
      <vt:lpstr>Presentación de PowerPoint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de vida del dato</vt:lpstr>
      <vt:lpstr>Gobierno de Datos (Data Governance)</vt:lpstr>
      <vt:lpstr>Gobierno de datos</vt:lpstr>
      <vt:lpstr>Gobierno de Datos</vt:lpstr>
      <vt:lpstr>Presentación de PowerPoint</vt:lpstr>
      <vt:lpstr>Presentación de PowerPoint</vt:lpstr>
      <vt:lpstr>Presentación de PowerPoint</vt:lpstr>
      <vt:lpstr>Que es Big Data y como se relaciona con la Nube</vt:lpstr>
      <vt:lpstr>Presentación de PowerPoint</vt:lpstr>
      <vt:lpstr>Presentación de PowerPoint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Presentación de PowerPoint</vt:lpstr>
      <vt:lpstr>Cloud Computing</vt:lpstr>
      <vt:lpstr>Cloud and Data</vt:lpstr>
      <vt:lpstr>Gartner Diagram</vt:lpstr>
      <vt:lpstr>Ventajas de la nube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28</cp:revision>
  <dcterms:modified xsi:type="dcterms:W3CDTF">2020-02-11T00:34:09Z</dcterms:modified>
</cp:coreProperties>
</file>